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60" r:id="rId11"/>
    <p:sldId id="261" r:id="rId12"/>
    <p:sldId id="258" r:id="rId9"/>
    <p:sldId id="259" r:id="rId10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1828800"/>
            <a:ext cx="94183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6800" b="1">
                <a:solidFill>
                  <a:srgbClr val="D4A853"/>
                </a:solidFill>
                <a:latin typeface="微软雅黑"/>
              </a:defRPr>
            </a:pPr>
            <a:r>
              <a:t>老板如何上AI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10896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上AI不加密，等于给竞争对手培养人才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02336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0">
                <a:solidFill>
                  <a:srgbClr val="DADAE2"/>
                </a:solidFill>
                <a:latin typeface="微软雅黑"/>
              </a:defRPr>
            </a:pPr>
            <a:r>
              <a:t>想要做好做强的老板都知道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5669280"/>
            <a:ext cx="9418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8A6E2E"/>
                </a:solidFill>
                <a:latin typeface="微软雅黑"/>
              </a:defRPr>
            </a:pPr>
            <a:r>
              <a:t>龙虾军团 · 影子团队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D4A853"/>
                </a:solidFill>
                <a:latin typeface="微软雅黑"/>
              </a:defRPr>
            </a:pPr>
            <a:r>
              <a:t>认知不对，一切白干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6400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●  老板想做好做强，第一步不是选工具</a:t>
            </a:r>
          </a:p>
          <a:p>
            <a:pPr algn="l">
              <a:spcAft>
                <a:spcPts val="600"/>
              </a:spcAft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●  上AI这件事，很多老板一开始就想错了</a:t>
            </a:r>
          </a:p>
          <a:p>
            <a:pPr algn="l">
              <a:spcAft>
                <a:spcPts val="600"/>
              </a:spcAft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●  错误起点：直接谈自动化，不先谈认知</a:t>
            </a:r>
          </a:p>
          <a:p>
            <a:pPr algn="l">
              <a:spcAft>
                <a:spcPts val="600"/>
              </a:spcAft>
              <a:defRPr sz="800" b="0">
                <a:solidFill>
                  <a:srgbClr val="FAFAFF"/>
                </a:solidFill>
                <a:latin typeface="微软雅黑"/>
              </a:defRPr>
            </a:pPr>
          </a:p>
          <a:p>
            <a:pPr algn="l">
              <a:spcAft>
                <a:spcPts val="600"/>
              </a:spcAft>
              <a:defRPr sz="3000" b="1">
                <a:solidFill>
                  <a:srgbClr val="FFF3D6"/>
                </a:solidFill>
                <a:latin typeface="微软雅黑"/>
              </a:defRPr>
            </a:pPr>
            <a:r>
              <a:t>真正的AI落地，地基比效率更重要</a:t>
            </a:r>
          </a:p>
        </p:txBody>
      </p:sp>
      <p:sp>
        <p:nvSpPr>
          <p:cNvPr id="4" name="Rectangle 3"/>
          <p:cNvSpPr/>
          <p:nvPr/>
        </p:nvSpPr>
        <p:spPr>
          <a:xfrm>
            <a:off x="7772400" y="1828800"/>
            <a:ext cx="3657600" cy="2743200"/>
          </a:xfrm>
          <a:prstGeom prst="rect">
            <a:avLst/>
          </a:prstGeom>
          <a:solidFill>
            <a:srgbClr val="1111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0" y="201168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59E0B"/>
                </a:solidFill>
                <a:latin typeface="微软雅黑"/>
              </a:defRPr>
            </a:pPr>
            <a:r>
              <a:t>⚠️  认知陷阱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0" y="2651760"/>
            <a:ext cx="2743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EF4444"/>
                </a:solidFill>
                <a:latin typeface="微软雅黑"/>
              </a:defRPr>
            </a:pPr>
            <a:r>
              <a:t>效率越高</a:t>
            </a:r>
            <a:br/>
            <a:r>
              <a:t>风险越大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384048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DADAE2"/>
                </a:solidFill>
                <a:latin typeface="微软雅黑"/>
              </a:defRPr>
            </a:pPr>
            <a:r>
              <a:t>地基没打好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D4A853"/>
                </a:solidFill>
                <a:latin typeface="微软雅黑"/>
              </a:defRPr>
            </a:pPr>
            <a:r>
              <a:t>上AI的正确打开方式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280160"/>
            <a:ext cx="2560320" cy="4846320"/>
          </a:xfrm>
          <a:prstGeom prst="rect">
            <a:avLst/>
          </a:prstGeom>
          <a:solidFill>
            <a:srgbClr val="1111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75640" y="1407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D4A853"/>
                </a:solidFill>
                <a:latin typeface="微软雅黑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640" y="2169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AFAFF"/>
                </a:solidFill>
                <a:latin typeface="微软雅黑"/>
              </a:defRPr>
            </a:pPr>
            <a:r>
              <a:t>先加密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5640" y="2931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4A853"/>
                </a:solidFill>
                <a:latin typeface="微软雅黑"/>
              </a:defRPr>
            </a:pPr>
            <a:r>
              <a:t>信息加密</a:t>
            </a:r>
            <a:br/>
            <a:r>
              <a:t>数据资产保护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5640" y="4201160"/>
            <a:ext cx="21031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ADAE2"/>
                </a:solidFill>
                <a:latin typeface="微软雅黑"/>
              </a:defRPr>
            </a:pPr>
            <a:r>
              <a:t>地基打好</a:t>
            </a:r>
            <a:br/>
            <a:r>
              <a:t>才有真正的效率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8960" y="292608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D4A853"/>
                </a:solidFill>
                <a:latin typeface="微软雅黑"/>
              </a:defRPr>
            </a:pPr>
            <a:r>
              <a:t>▶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3280" y="1280160"/>
            <a:ext cx="2560320" cy="4846320"/>
          </a:xfrm>
          <a:prstGeom prst="rect">
            <a:avLst/>
          </a:prstGeom>
          <a:solidFill>
            <a:srgbClr val="1111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10280" y="1407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D4A853"/>
                </a:solidFill>
                <a:latin typeface="微软雅黑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10280" y="2169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AFAFF"/>
                </a:solidFill>
                <a:latin typeface="微软雅黑"/>
              </a:defRPr>
            </a:pPr>
            <a:r>
              <a:t>再沉淀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0280" y="2931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4A853"/>
                </a:solidFill>
                <a:latin typeface="微软雅黑"/>
              </a:defRPr>
            </a:pPr>
            <a:r>
              <a:t>各岗位AI自动化</a:t>
            </a:r>
            <a:br/>
            <a:r>
              <a:t>资产保存在公司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0280" y="4201160"/>
            <a:ext cx="21031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ADAE2"/>
                </a:solidFill>
                <a:latin typeface="微软雅黑"/>
              </a:defRPr>
            </a:pPr>
            <a:r>
              <a:t>技能和数据</a:t>
            </a:r>
            <a:br/>
            <a:r>
              <a:t>全部留在公司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292608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D4A853"/>
                </a:solidFill>
                <a:latin typeface="微软雅黑"/>
              </a:defRPr>
            </a:pPr>
            <a:r>
              <a:t>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280160"/>
            <a:ext cx="2560320" cy="4846320"/>
          </a:xfrm>
          <a:prstGeom prst="rect">
            <a:avLst/>
          </a:prstGeom>
          <a:solidFill>
            <a:srgbClr val="1111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4920" y="1407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D4A853"/>
                </a:solidFill>
                <a:latin typeface="微软雅黑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4920" y="2169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AFAFF"/>
                </a:solidFill>
                <a:latin typeface="微软雅黑"/>
              </a:defRPr>
            </a:pPr>
            <a:r>
              <a:t>配替身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4920" y="2931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4A853"/>
                </a:solidFill>
                <a:latin typeface="微软雅黑"/>
              </a:defRPr>
            </a:pPr>
            <a:r>
              <a:t>每个员工配置替身</a:t>
            </a:r>
            <a:br/>
            <a:r>
              <a:t>指挥一百多个BOT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4920" y="4201160"/>
            <a:ext cx="21031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ADAE2"/>
                </a:solidFill>
                <a:latin typeface="微软雅黑"/>
              </a:defRPr>
            </a:pPr>
            <a:r>
              <a:t>替身是公司的</a:t>
            </a:r>
            <a:br/>
            <a:r>
              <a:t>产出也是公司的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2926080"/>
            <a:ext cx="365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D4A853"/>
                </a:solidFill>
                <a:latin typeface="微软雅黑"/>
              </a:defRPr>
            </a:pPr>
            <a:r>
              <a:t>▶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052560" y="1280160"/>
            <a:ext cx="2560320" cy="4846320"/>
          </a:xfrm>
          <a:prstGeom prst="rect">
            <a:avLst/>
          </a:prstGeom>
          <a:solidFill>
            <a:srgbClr val="1111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79560" y="1407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D4A853"/>
                </a:solidFill>
                <a:latin typeface="微软雅黑"/>
              </a:defRPr>
            </a:pPr>
            <a: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79560" y="2169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400" b="1">
                <a:solidFill>
                  <a:srgbClr val="FAFAFF"/>
                </a:solidFill>
                <a:latin typeface="微软雅黑"/>
              </a:defRPr>
            </a:pPr>
            <a:r>
              <a:t>持续迭代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79560" y="2931160"/>
            <a:ext cx="2103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4A853"/>
                </a:solidFill>
                <a:latin typeface="微软雅黑"/>
              </a:defRPr>
            </a:pPr>
            <a:r>
              <a:t>搭框架让员工跑</a:t>
            </a:r>
            <a:br/>
            <a:r>
              <a:t>日拱一卒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79560" y="4201160"/>
            <a:ext cx="21031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DADAE2"/>
                </a:solidFill>
                <a:latin typeface="微软雅黑"/>
              </a:defRPr>
            </a:pPr>
            <a:r>
              <a:t>搭企业AI落地框架</a:t>
            </a:r>
            <a:br/>
            <a:r>
              <a:t>越用越强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71600" y="2011680"/>
            <a:ext cx="94183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600" b="1">
                <a:solidFill>
                  <a:srgbClr val="D4A853"/>
                </a:solidFill>
                <a:latin typeface="微软雅黑"/>
              </a:defRPr>
            </a:pPr>
            <a:r>
              <a:t>上AI不加密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108960"/>
            <a:ext cx="9418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EF4444"/>
                </a:solidFill>
                <a:latin typeface="微软雅黑"/>
              </a:defRPr>
            </a:pPr>
            <a:r>
              <a:t>等于给竞争对手培养人才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572000"/>
            <a:ext cx="8503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0">
                <a:solidFill>
                  <a:srgbClr val="DADAE2"/>
                </a:solidFill>
                <a:latin typeface="微软雅黑"/>
              </a:defRPr>
            </a:pPr>
            <a:r>
              <a:t>地基不打牢，效率越高风险越大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AFAFF"/>
                </a:solidFill>
                <a:latin typeface="微软雅黑"/>
              </a:defRPr>
            </a:pPr>
            <a:r>
              <a:t>你还在把"上AI"当成"做自动化"？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188720"/>
            <a:ext cx="5029200" cy="2011680"/>
          </a:xfrm>
          <a:prstGeom prst="rect">
            <a:avLst/>
          </a:prstGeom>
          <a:solidFill>
            <a:srgbClr val="2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85520" y="12903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3520" y="131572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AFAFF"/>
                </a:solidFill>
                <a:latin typeface="微软雅黑"/>
              </a:defRPr>
            </a:pPr>
            <a:r>
              <a:t>效率优先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5520" y="1887220"/>
            <a:ext cx="4480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0">
                <a:solidFill>
                  <a:srgbClr val="DADAE2"/>
                </a:solidFill>
                <a:latin typeface="微软雅黑"/>
              </a:defRPr>
            </a:pPr>
            <a:r>
              <a:t>只关心能不能快两倍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5520" y="2458720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D4A853"/>
                </a:solidFill>
                <a:latin typeface="微软雅黑"/>
              </a:defRPr>
            </a:pPr>
            <a:r>
              <a:t>忽视安全，忽视数据资产归属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188720"/>
            <a:ext cx="5029200" cy="2011680"/>
          </a:xfrm>
          <a:prstGeom prst="rect">
            <a:avLst/>
          </a:prstGeom>
          <a:solidFill>
            <a:srgbClr val="2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54800" y="12903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2800" y="131572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AFAFF"/>
                </a:solidFill>
                <a:latin typeface="微软雅黑"/>
              </a:defRPr>
            </a:pPr>
            <a:r>
              <a:t>安全裸奔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54800" y="1887220"/>
            <a:ext cx="4480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0">
                <a:solidFill>
                  <a:srgbClr val="DADAE2"/>
                </a:solidFill>
                <a:latin typeface="微软雅黑"/>
              </a:defRPr>
            </a:pPr>
            <a:r>
              <a:t>业务流程和数据随员工带走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54800" y="2458720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D4A853"/>
                </a:solidFill>
                <a:latin typeface="微软雅黑"/>
              </a:defRPr>
            </a:pPr>
            <a:r>
              <a:t>零加密，零保护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474720"/>
            <a:ext cx="5029200" cy="2011680"/>
          </a:xfrm>
          <a:prstGeom prst="rect">
            <a:avLst/>
          </a:prstGeom>
          <a:solidFill>
            <a:srgbClr val="2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5520" y="35763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3520" y="360172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AFAFF"/>
                </a:solidFill>
                <a:latin typeface="微软雅黑"/>
              </a:defRPr>
            </a:pPr>
            <a:r>
              <a:t>一人一团队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5520" y="4173220"/>
            <a:ext cx="4480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0">
                <a:solidFill>
                  <a:srgbClr val="DADAE2"/>
                </a:solidFill>
                <a:latin typeface="微软雅黑"/>
              </a:defRPr>
            </a:pPr>
            <a:r>
              <a:t>跨专业BOT协同产出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5520" y="4744720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D4A853"/>
                </a:solidFill>
                <a:latin typeface="微软雅黑"/>
              </a:defRPr>
            </a:pPr>
            <a:r>
              <a:t>成果归个人，不归公司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0" y="3474720"/>
            <a:ext cx="5029200" cy="2011680"/>
          </a:xfrm>
          <a:prstGeom prst="rect">
            <a:avLst/>
          </a:prstGeom>
          <a:solidFill>
            <a:srgbClr val="2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54800" y="3576320"/>
            <a:ext cx="548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0">
                <a:solidFill>
                  <a:srgbClr val="FAFAFF"/>
                </a:solidFill>
                <a:latin typeface="微软雅黑"/>
              </a:defRPr>
            </a:pPr>
            <a:r>
              <a:t>🏗️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62800" y="360172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AFAFF"/>
                </a:solidFill>
                <a:latin typeface="微软雅黑"/>
              </a:defRPr>
            </a:pPr>
            <a:r>
              <a:t>地基空白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54800" y="4173220"/>
            <a:ext cx="4480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600" b="0">
                <a:solidFill>
                  <a:srgbClr val="DADAE2"/>
                </a:solidFill>
                <a:latin typeface="微软雅黑"/>
              </a:defRPr>
            </a:pPr>
            <a:r>
              <a:t>没做信息加密和资产保护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54800" y="4744720"/>
            <a:ext cx="4480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D4A853"/>
                </a:solidFill>
                <a:latin typeface="微软雅黑"/>
              </a:defRPr>
            </a:pPr>
            <a:r>
              <a:t>效率越高，风险越大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7432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AFAFF"/>
                </a:solidFill>
                <a:latin typeface="微软雅黑"/>
              </a:defRPr>
            </a:pPr>
            <a:r>
              <a:t>AI时代，一个人就是一个团队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DADAE2"/>
                </a:solidFill>
                <a:latin typeface="微软雅黑"/>
              </a:defRPr>
            </a:pPr>
            <a:r>
              <a:t>这不是危言耸听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554480"/>
            <a:ext cx="5029200" cy="4389120"/>
          </a:xfrm>
          <a:prstGeom prst="rect">
            <a:avLst/>
          </a:prstGeom>
          <a:solidFill>
            <a:srgbClr val="2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91640"/>
            <a:ext cx="4297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C0392B"/>
                </a:solidFill>
                <a:latin typeface="微软雅黑"/>
              </a:defRPr>
            </a:pPr>
            <a:r>
              <a:t>⚠️  风险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331720"/>
            <a:ext cx="429768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  <a:r>
              <a:t>员工拥有跨专业BOT协同</a:t>
            </a:r>
          </a:p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  <a:r>
              <a:t>一个人就能产出可交付市场的成果</a:t>
            </a:r>
          </a:p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</a:p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  <a:r>
              <a:t>业务流程+数据</a:t>
            </a:r>
          </a:p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  <a:r>
              <a:t>→ 做成skills → 带走</a:t>
            </a:r>
          </a:p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</a:p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  <a:r>
              <a:t>→ 企业面临同质化竞争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0" y="1554480"/>
            <a:ext cx="5029200" cy="2560320"/>
          </a:xfrm>
          <a:prstGeom prst="rect">
            <a:avLst/>
          </a:prstGeom>
          <a:solidFill>
            <a:srgbClr val="2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0" y="1691640"/>
            <a:ext cx="4297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D4A853"/>
                </a:solidFill>
                <a:latin typeface="微软雅黑"/>
              </a:defRPr>
            </a:pPr>
            <a:r>
              <a:t>🔑  核心洞察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0" y="2331720"/>
            <a:ext cx="42976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  <a:r>
              <a:t>老板能"蒸馏"员工</a:t>
            </a:r>
          </a:p>
          <a:p>
            <a:pPr>
              <a:spcAft>
                <a:spcPts val="600"/>
              </a:spcAft>
              <a:defRPr sz="2600">
                <a:solidFill>
                  <a:srgbClr val="DADAE2"/>
                </a:solidFill>
                <a:latin typeface="微软雅黑"/>
              </a:defRPr>
              <a:lnSpc>
                <a:spcPct val="140000"/>
              </a:lnSpc>
            </a:pPr>
            <a:r>
              <a:t>员工也能"蒸馏"企业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4389120"/>
            <a:ext cx="5029200" cy="1554480"/>
          </a:xfrm>
          <a:prstGeom prst="rect">
            <a:avLst/>
          </a:prstGeom>
          <a:solidFill>
            <a:srgbClr val="2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66560" y="4572000"/>
            <a:ext cx="4297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D4A853"/>
                </a:solidFill>
                <a:latin typeface="微软雅黑"/>
              </a:defRPr>
            </a:pPr>
            <a:r>
              <a:t>所以上AI的第一件事不是做自动化</a:t>
            </a:r>
            <a:br/>
            <a:r>
              <a:t>是信息加密和数据资产保护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305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9728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AFAFF"/>
                </a:solidFill>
                <a:latin typeface="微软雅黑"/>
              </a:defRPr>
            </a:pPr>
            <a:r>
              <a:t>想保护公司AI资产？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920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0">
                <a:solidFill>
                  <a:srgbClr val="DADAE2"/>
                </a:solidFill>
                <a:latin typeface="微软雅黑"/>
              </a:defRPr>
            </a:pPr>
            <a:r>
              <a:t>看我们如何为每个员工配置替身，保护各岗位AI自动化资产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0" y="2926080"/>
            <a:ext cx="3931920" cy="731520"/>
          </a:xfrm>
          <a:prstGeom prst="rect">
            <a:avLst/>
          </a:prstGeom>
          <a:solidFill>
            <a:srgbClr val="D4A8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0" y="3027680"/>
            <a:ext cx="3931920" cy="629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0A0A0F"/>
                </a:solidFill>
                <a:latin typeface="微软雅黑"/>
              </a:defRPr>
            </a:pPr>
            <a:r>
              <a:t>💬  评论区留下你的行业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1148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0">
                <a:solidFill>
                  <a:srgbClr val="DADAE2"/>
                </a:solidFill>
                <a:latin typeface="微软雅黑"/>
              </a:defRPr>
            </a:pPr>
            <a:r>
              <a:t>关注我，一起搭企业 AI 落地框架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56692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D4A853"/>
                </a:solidFill>
                <a:latin typeface="微软雅黑"/>
              </a:defRPr>
            </a:pPr>
            <a:r>
              <a:t>龙虾军团 · 影子团队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