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800" b="1">
                <a:solidFill>
                  <a:srgbClr val="D4A853"/>
                </a:solidFill>
                <a:latin typeface="微软雅黑"/>
              </a:defRPr>
            </a:pPr>
            <a:r>
              <a:t>老板如何上AI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10896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上AI不加密，等于给竞争对手培养人才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0233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想要做好做强的老板都知道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认知不对，一切白干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6400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老板想做好做强，第一步不是选工具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上AI这件事，很多老板一开始就想错了</a:t>
            </a:r>
          </a:p>
          <a:p>
            <a:pPr algn="l">
              <a:spcAft>
                <a:spcPts val="600"/>
              </a:spcAft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●  错误起点：直接谈自动化，不先谈认知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FFF3D6"/>
                </a:solidFill>
                <a:latin typeface="微软雅黑"/>
              </a:defRPr>
            </a:pPr>
            <a:r>
              <a:t>真正的AI落地，地基比效率更重要</a:t>
            </a:r>
          </a:p>
        </p:txBody>
      </p:sp>
      <p:sp>
        <p:nvSpPr>
          <p:cNvPr id="4" name="Rectangle 3"/>
          <p:cNvSpPr/>
          <p:nvPr/>
        </p:nvSpPr>
        <p:spPr>
          <a:xfrm>
            <a:off x="7772400" y="1828800"/>
            <a:ext cx="3657600" cy="274320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0" y="20116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59E0B"/>
                </a:solidFill>
                <a:latin typeface="微软雅黑"/>
              </a:defRPr>
            </a:pPr>
            <a:r>
              <a:t>⚠️  认知陷阱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265176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F4444"/>
                </a:solidFill>
                <a:latin typeface="微软雅黑"/>
              </a:defRPr>
            </a:pPr>
            <a:r>
              <a:t>效率越高</a:t>
            </a:r>
            <a:br/>
            <a:r>
              <a:t>风险越大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38404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DADAE2"/>
                </a:solidFill>
                <a:latin typeface="微软雅黑"/>
              </a:defRPr>
            </a:pPr>
            <a:r>
              <a:t>地基没打好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你还在把"上AI"当成"做自动化"？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463040"/>
            <a:ext cx="4846320" cy="21031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168400" y="166624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8400" y="212344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效率优先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8400" y="2580640"/>
            <a:ext cx="4338320" cy="782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忽视安全，忽视数据资产归属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19202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D4A853"/>
                </a:solidFill>
                <a:latin typeface="微软雅黑"/>
              </a:defRPr>
            </a:pPr>
            <a:r>
              <a:t>只关心能不能快两倍</a:t>
            </a:r>
          </a:p>
        </p:txBody>
      </p:sp>
      <p:sp>
        <p:nvSpPr>
          <p:cNvPr id="8" name="Rectangle 7"/>
          <p:cNvSpPr/>
          <p:nvPr/>
        </p:nvSpPr>
        <p:spPr>
          <a:xfrm>
            <a:off x="6217920" y="1463040"/>
            <a:ext cx="4846320" cy="21031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71920" y="166624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71920" y="2123440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安全裸奔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1920" y="2580640"/>
            <a:ext cx="4338320" cy="782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零加密，零保护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79" y="19202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D4A853"/>
                </a:solidFill>
                <a:latin typeface="微软雅黑"/>
              </a:defRPr>
            </a:pPr>
            <a:r>
              <a:t>业务流程和数据随员工带走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749039"/>
            <a:ext cx="4846320" cy="21031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68400" y="3952239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👤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68400" y="4409439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一人一团队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68400" y="4866639"/>
            <a:ext cx="4338320" cy="782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成果归个人，不归公司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80160" y="42062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D4A853"/>
                </a:solidFill>
                <a:latin typeface="微软雅黑"/>
              </a:defRPr>
            </a:pPr>
            <a:r>
              <a:t>跨专业BOT协同产出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17920" y="3749039"/>
            <a:ext cx="4846320" cy="21031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71920" y="3952239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D4A853"/>
                </a:solidFill>
                <a:latin typeface="微软雅黑"/>
              </a:defRPr>
            </a:pPr>
            <a:r>
              <a:t>🏗️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71920" y="4409439"/>
            <a:ext cx="433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地基空白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71920" y="4866639"/>
            <a:ext cx="4338320" cy="782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效率越高，风险越大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79" y="42062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D4A853"/>
                </a:solidFill>
                <a:latin typeface="微软雅黑"/>
              </a:defRPr>
            </a:pPr>
            <a:r>
              <a:t>没做信息加密和资产保护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AI时代，一个人就是一个团队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这不是危言耸听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645920"/>
            <a:ext cx="5029200" cy="457200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737360"/>
            <a:ext cx="4297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EF4444"/>
                </a:solidFill>
                <a:latin typeface="微软雅黑"/>
              </a:defRPr>
            </a:pPr>
            <a:r>
              <a:t>⚠️  风险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377440"/>
            <a:ext cx="42976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员工拥有跨专业BOT协同</a:t>
            </a:r>
          </a:p>
          <a:p>
            <a:pPr algn="l">
              <a:spcAft>
                <a:spcPts val="600"/>
              </a:spcAft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一个人就能产出可交付市场的成果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1">
                <a:solidFill>
                  <a:srgbClr val="FFF3D6"/>
                </a:solidFill>
                <a:latin typeface="微软雅黑"/>
              </a:defRPr>
            </a:pPr>
            <a:r>
              <a:t>业务流程+数据 → 做成skills → 带走</a:t>
            </a:r>
          </a:p>
          <a:p>
            <a:pPr algn="l">
              <a:spcAft>
                <a:spcPts val="600"/>
              </a:spcAft>
              <a:defRPr sz="6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200" b="1">
                <a:solidFill>
                  <a:srgbClr val="EF4444"/>
                </a:solidFill>
                <a:latin typeface="微软雅黑"/>
              </a:defRPr>
            </a:pPr>
            <a:r>
              <a:t>→  企业面临同质化竞争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645920"/>
            <a:ext cx="5029200" cy="274320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766560" y="1737360"/>
            <a:ext cx="4297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D4A853"/>
                </a:solidFill>
                <a:latin typeface="微软雅黑"/>
              </a:defRPr>
            </a:pPr>
            <a:r>
              <a:t>🔑  核心洞察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66560" y="2377440"/>
            <a:ext cx="42976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老板能"蒸馏"员工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员工也能"蒸馏"企业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4754880"/>
            <a:ext cx="5029200" cy="1463040"/>
          </a:xfrm>
          <a:prstGeom prst="rect">
            <a:avLst/>
          </a:prstGeom>
          <a:solidFill>
            <a:srgbClr val="3B1F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766560" y="4846320"/>
            <a:ext cx="4297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AFAFF"/>
                </a:solidFill>
                <a:latin typeface="微软雅黑"/>
              </a:defRPr>
            </a:pPr>
            <a:r>
              <a:t>所以上AI的第一件事</a:t>
            </a:r>
            <a:br/>
            <a:r>
              <a:t>不是做自动化</a:t>
            </a:r>
            <a:br/>
            <a:r>
              <a:t>是信息加密和数据资产保护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上AI的正确打开方式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7564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564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先加密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5640" y="293116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信息加密</a:t>
            </a:r>
            <a:br/>
            <a:r>
              <a:t>数据资产保护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5640" y="4201160"/>
            <a:ext cx="21031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地基打好</a:t>
            </a:r>
            <a:br/>
            <a:r>
              <a:t>才有真正的效率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8960" y="29260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9" name="Rectangle 8"/>
          <p:cNvSpPr/>
          <p:nvPr/>
        </p:nvSpPr>
        <p:spPr>
          <a:xfrm>
            <a:off x="338328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1028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1028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再沉淀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10280" y="293116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各岗位AI自动化</a:t>
            </a:r>
            <a:br/>
            <a:r>
              <a:t>资产保存在公司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10280" y="4201160"/>
            <a:ext cx="21031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技能和数据</a:t>
            </a:r>
            <a:br/>
            <a:r>
              <a:t>全部留在公司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29260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1792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4492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492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配替身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44920" y="293116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每个员工配置替身</a:t>
            </a:r>
            <a:br/>
            <a:r>
              <a:t>指挥一百多个BOT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4920" y="4201160"/>
            <a:ext cx="21031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替身是公司的</a:t>
            </a:r>
            <a:br/>
            <a:r>
              <a:t>产出也是公司的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78240" y="29260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4A853"/>
                </a:solidFill>
                <a:latin typeface="微软雅黑"/>
              </a:defRPr>
            </a:pPr>
            <a:r>
              <a:t>▶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52560" y="1280160"/>
            <a:ext cx="2560320" cy="4846320"/>
          </a:xfrm>
          <a:prstGeom prst="rect">
            <a:avLst/>
          </a:prstGeom>
          <a:solidFill>
            <a:srgbClr val="1111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79560" y="1407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D4A853"/>
                </a:solidFill>
                <a:latin typeface="微软雅黑"/>
              </a:defRPr>
            </a:pPr>
            <a: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79560" y="216916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持续迭代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79560" y="2931160"/>
            <a:ext cx="2103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4A853"/>
                </a:solidFill>
                <a:latin typeface="微软雅黑"/>
              </a:defRPr>
            </a:pPr>
            <a:r>
              <a:t>搭框架让员工跑</a:t>
            </a:r>
            <a:br/>
            <a:r>
              <a:t>日拱一卒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79560" y="4201160"/>
            <a:ext cx="21031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搭企业AI落地框架</a:t>
            </a:r>
            <a:br/>
            <a:r>
              <a:t>越用越强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01168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D4A853"/>
                </a:solidFill>
                <a:latin typeface="微软雅黑"/>
              </a:defRPr>
            </a:pPr>
            <a:r>
              <a:t>上AI不加密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10896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EF4444"/>
                </a:solidFill>
                <a:latin typeface="微软雅黑"/>
              </a:defRPr>
            </a:pPr>
            <a:r>
              <a:t>等于给竞争对手培养人才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4572000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地基不打牢，效率越高风险越大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097280"/>
            <a:ext cx="9418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想保护公司AI资产？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9418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看我们如何为每个员工配置替身，保护各岗位AI自动化资产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0" y="2926080"/>
            <a:ext cx="3931920" cy="731520"/>
          </a:xfrm>
          <a:prstGeom prst="rect">
            <a:avLst/>
          </a:prstGeom>
          <a:solidFill>
            <a:srgbClr val="D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0" y="3017520"/>
            <a:ext cx="3931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0A0A0F"/>
                </a:solidFill>
                <a:latin typeface="微软雅黑"/>
              </a:defRPr>
            </a:pPr>
            <a:r>
              <a:t>💬  评论区留下你的行业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11480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FAFAFF"/>
                </a:solidFill>
                <a:latin typeface="微软雅黑"/>
              </a:defRPr>
            </a:pPr>
            <a:r>
              <a:t>关注我，一起搭企业 AI 落地框架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